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7" r:id="rId2"/>
    <p:sldId id="268" r:id="rId3"/>
    <p:sldId id="269" r:id="rId4"/>
    <p:sldId id="267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2" r:id="rId16"/>
    <p:sldId id="283" r:id="rId17"/>
    <p:sldId id="281" r:id="rId18"/>
    <p:sldId id="284" r:id="rId19"/>
    <p:sldId id="280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6/13/2021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5CBA50ED-C730-4AF2-990F-A2B57DBFFC8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/>
              <a:t>6/13/2021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2" rIns="96643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3" tIns="48322" rIns="96643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AB28D382-406F-4C9E-8A8D-78D226C8A1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E2E93A3-8D81-40BC-B9A5-47DEA9BF3564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729382647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1319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440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2392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602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9064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6743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BFCA0-F596-429E-9E71-B81824195644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98990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49BC-D31D-4CE2-A97A-7354122AD45C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5000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F24CFD6-F6B2-449A-8C78-F2A302A85C9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20290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3AE1-A7A0-4E9B-B5AD-DAE347C8AD0C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2485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2E7A4-B0DB-4D36-9265-845E83FB01CB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69027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09F0-1927-4852-9FC9-8914E4DD2CEA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67917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7C95-627D-49C6-93A7-5B6C16799F80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36144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1E98-7057-4B09-8B8D-5639708D4AC5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18760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E8AA-B1EF-47ED-B93D-50D459149229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73066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8321-D134-4787-B5EE-792F5F68B71A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29436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B7EB0C-9392-4EC9-8788-979B642A3561}" type="datetime1">
              <a:rPr lang="en-US" smtClean="0"/>
              <a:pPr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EA0A7F2-EF61-41EB-9D17-040CBD1B6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>
    <p:fade thruBlk="1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spAutoFit/>
          </a:bodyPr>
          <a:lstStyle/>
          <a:p>
            <a:r>
              <a:rPr lang="en-US" sz="6600" b="0" dirty="0">
                <a:effectLst/>
              </a:rPr>
              <a:t>Justification</a:t>
            </a:r>
            <a:endParaRPr lang="en-US" b="0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4238" y="4402666"/>
            <a:ext cx="5762563" cy="646331"/>
          </a:xfrm>
        </p:spPr>
        <p:txBody>
          <a:bodyPr>
            <a:spAutoFit/>
          </a:bodyPr>
          <a:lstStyle/>
          <a:p>
            <a:r>
              <a:rPr lang="en-US" sz="3600" dirty="0"/>
              <a:t>Romans 3:21-30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1" y="682080"/>
            <a:ext cx="83820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Can one be</a:t>
            </a:r>
            <a:r>
              <a:rPr lang="en-US" sz="4400" b="1" i="1" dirty="0"/>
              <a:t> justified </a:t>
            </a:r>
            <a:r>
              <a:rPr lang="en-US" b="1" dirty="0"/>
              <a:t>by works of law?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3" y="1771388"/>
            <a:ext cx="7704667" cy="4133439"/>
          </a:xfrm>
        </p:spPr>
        <p:txBody>
          <a:bodyPr>
            <a:spAutoFit/>
          </a:bodyPr>
          <a:lstStyle/>
          <a:p>
            <a:r>
              <a:rPr lang="en-US" sz="2800" dirty="0"/>
              <a:t>Romans 3:19-22, </a:t>
            </a:r>
            <a:r>
              <a:rPr lang="en-US" sz="2800" i="1" dirty="0"/>
              <a:t>“because by the works of the law shall </a:t>
            </a:r>
            <a:r>
              <a:rPr lang="en-US" sz="2800" b="1" i="1" u="sng" dirty="0"/>
              <a:t>no flesh be justified </a:t>
            </a:r>
            <a:r>
              <a:rPr lang="en-US" sz="2800" i="1" dirty="0"/>
              <a:t>in his sight;</a:t>
            </a:r>
            <a:br>
              <a:rPr lang="en-US" sz="2800" i="1" dirty="0"/>
            </a:br>
            <a:br>
              <a:rPr lang="en-US" sz="2800" i="1" dirty="0"/>
            </a:br>
            <a:r>
              <a:rPr lang="en-US" sz="2800" i="1" dirty="0"/>
              <a:t>… But now </a:t>
            </a:r>
            <a:r>
              <a:rPr lang="en-US" sz="2800" i="1" dirty="0">
                <a:solidFill>
                  <a:srgbClr val="FF0000"/>
                </a:solidFill>
              </a:rPr>
              <a:t>apart from the law a </a:t>
            </a:r>
            <a:r>
              <a:rPr lang="en-US" sz="2800" i="1" u="sng" dirty="0">
                <a:solidFill>
                  <a:srgbClr val="FF0000"/>
                </a:solidFill>
              </a:rPr>
              <a:t>righteousness</a:t>
            </a:r>
            <a:r>
              <a:rPr lang="en-US" sz="2800" i="1" dirty="0">
                <a:solidFill>
                  <a:srgbClr val="FF0000"/>
                </a:solidFill>
              </a:rPr>
              <a:t> of God hath been manifested, </a:t>
            </a:r>
            <a:r>
              <a:rPr lang="en-US" sz="2800" b="1" i="1" dirty="0">
                <a:solidFill>
                  <a:srgbClr val="FF0000"/>
                </a:solidFill>
              </a:rPr>
              <a:t>being witnessed by the law and the prophets</a:t>
            </a:r>
            <a:r>
              <a:rPr lang="en-US" sz="2800" i="1" dirty="0"/>
              <a:t>; even the righteousness of God through faith in Jesus Christ unto all them that believe; for there is no distinction”</a:t>
            </a:r>
          </a:p>
          <a:p>
            <a:r>
              <a:rPr lang="en-US" sz="2800" i="1" dirty="0"/>
              <a:t>cf. Acts 13:39; Galatians 2:16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1" y="720180"/>
            <a:ext cx="83820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Can one be</a:t>
            </a:r>
            <a:r>
              <a:rPr lang="en-US" sz="4400" b="1" i="1" dirty="0"/>
              <a:t> justified </a:t>
            </a:r>
            <a:r>
              <a:rPr lang="en-US" b="1" dirty="0"/>
              <a:t>by works of law</a:t>
            </a:r>
            <a:r>
              <a:rPr lang="en-US" dirty="0"/>
              <a:t>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3" y="1993035"/>
            <a:ext cx="7857067" cy="318856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/>
              <a:t>What did the law and the prophets witness</a:t>
            </a:r>
            <a:r>
              <a:rPr lang="en-US" sz="3200" b="1" dirty="0"/>
              <a:t>?</a:t>
            </a:r>
          </a:p>
          <a:p>
            <a:pPr marL="0" indent="0">
              <a:buNone/>
            </a:pPr>
            <a:endParaRPr lang="en-US" sz="2800" i="1" dirty="0"/>
          </a:p>
          <a:p>
            <a:r>
              <a:rPr lang="en-US" sz="2800" dirty="0"/>
              <a:t>Romans 16:26, </a:t>
            </a:r>
            <a:r>
              <a:rPr lang="en-US" sz="2800" i="1" dirty="0"/>
              <a:t>“… but now is manifested, and by the scriptures of the prophets, according to the commandment of the eternal God, is </a:t>
            </a:r>
            <a:r>
              <a:rPr lang="en-US" sz="2800" i="1" u="sng" dirty="0"/>
              <a:t>made known unto all the nations unto</a:t>
            </a:r>
            <a:r>
              <a:rPr lang="en-US" sz="2800" i="1" dirty="0"/>
              <a:t> </a:t>
            </a:r>
            <a:r>
              <a:rPr lang="en-US" sz="3600" b="1" i="1" dirty="0">
                <a:solidFill>
                  <a:srgbClr val="FF0000"/>
                </a:solidFill>
              </a:rPr>
              <a:t>obedience of faith</a:t>
            </a:r>
            <a:r>
              <a:rPr lang="en-US" sz="3600" i="1" dirty="0"/>
              <a:t>.”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206514"/>
            <a:ext cx="7704667" cy="707886"/>
          </a:xfrm>
        </p:spPr>
        <p:txBody>
          <a:bodyPr>
            <a:spAutoFit/>
          </a:bodyPr>
          <a:lstStyle/>
          <a:p>
            <a:r>
              <a:rPr lang="en-US" b="1" dirty="0"/>
              <a:t>What is</a:t>
            </a:r>
            <a:r>
              <a:rPr lang="en-US" dirty="0"/>
              <a:t> </a:t>
            </a:r>
            <a:r>
              <a:rPr lang="en-US" i="1" dirty="0"/>
              <a:t>“</a:t>
            </a:r>
            <a:r>
              <a:rPr lang="en-US" b="1" i="1" dirty="0"/>
              <a:t>obedience of faith?</a:t>
            </a:r>
            <a:r>
              <a:rPr lang="en-US" i="1" dirty="0"/>
              <a:t>”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3" y="914400"/>
            <a:ext cx="8009467" cy="560153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u="sng" dirty="0"/>
              <a:t>What is faith</a:t>
            </a:r>
            <a:r>
              <a:rPr lang="en-US" sz="3000" b="1" dirty="0"/>
              <a:t>? Hebrews 11:1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 err="1"/>
              <a:t>pisteoos</a:t>
            </a:r>
            <a:r>
              <a:rPr lang="en-US" sz="2800" i="1" dirty="0"/>
              <a:t>: </a:t>
            </a:r>
            <a:r>
              <a:rPr lang="en-US" sz="2800" dirty="0"/>
              <a:t>“The state of being someone in whom complete confidence can be placed – ‘</a:t>
            </a:r>
            <a:r>
              <a:rPr lang="en-US" sz="2800" dirty="0">
                <a:solidFill>
                  <a:srgbClr val="FF0000"/>
                </a:solidFill>
              </a:rPr>
              <a:t>trustworthiness,</a:t>
            </a:r>
            <a:r>
              <a:rPr lang="en-US" sz="2800" dirty="0"/>
              <a:t> dependability, faithfulness.’” The Greek-English Lexicon Based on Semantic Domain says, “In active sense, faith, belief, </a:t>
            </a:r>
            <a:r>
              <a:rPr lang="en-US" sz="2800" dirty="0">
                <a:solidFill>
                  <a:srgbClr val="FF0000"/>
                </a:solidFill>
              </a:rPr>
              <a:t>trust,</a:t>
            </a:r>
            <a:r>
              <a:rPr lang="en-US" sz="2800" dirty="0"/>
              <a:t> confidence.” </a:t>
            </a:r>
            <a:r>
              <a:rPr lang="en-US" dirty="0"/>
              <a:t>(Abbott-Smith)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“A conviction or belief respecting man’s relationship to God and divine things, generally with the included idea of </a:t>
            </a:r>
            <a:r>
              <a:rPr lang="en-US" sz="3200" dirty="0">
                <a:solidFill>
                  <a:srgbClr val="FF0000"/>
                </a:solidFill>
              </a:rPr>
              <a:t>trust</a:t>
            </a:r>
            <a:r>
              <a:rPr lang="en-US" sz="3200" dirty="0"/>
              <a:t> and holy fervor born of faith and conjoined with it: Heb. 11:1.” </a:t>
            </a:r>
            <a:r>
              <a:rPr lang="en-US" dirty="0"/>
              <a:t>(Thayer)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381000"/>
            <a:ext cx="7704667" cy="769441"/>
          </a:xfrm>
        </p:spPr>
        <p:txBody>
          <a:bodyPr>
            <a:spAutoFit/>
          </a:bodyPr>
          <a:lstStyle/>
          <a:p>
            <a:r>
              <a:rPr lang="en-US" b="1" dirty="0"/>
              <a:t>By What </a:t>
            </a:r>
            <a:r>
              <a:rPr lang="en-US" b="1" u="sng" dirty="0"/>
              <a:t>MEANS</a:t>
            </a:r>
            <a:r>
              <a:rPr lang="en-US" b="1" dirty="0"/>
              <a:t> Is One</a:t>
            </a:r>
            <a:r>
              <a:rPr lang="en-US" sz="4400" b="1" i="1" dirty="0"/>
              <a:t> Justified</a:t>
            </a:r>
            <a:r>
              <a:rPr lang="en-US" b="1" dirty="0"/>
              <a:t>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205433"/>
            <a:ext cx="8161867" cy="5056769"/>
          </a:xfrm>
          <a:noFill/>
        </p:spPr>
        <p:txBody>
          <a:bodyPr>
            <a:spAutoFit/>
          </a:bodyPr>
          <a:lstStyle/>
          <a:p>
            <a:r>
              <a:rPr lang="en-US" sz="2800" dirty="0"/>
              <a:t>The righteousness of God that is revealed in the gospel is </a:t>
            </a:r>
            <a:r>
              <a:rPr lang="en-US" sz="2800" i="1" dirty="0"/>
              <a:t>“apart from the law”</a:t>
            </a:r>
            <a:r>
              <a:rPr lang="en-US" sz="2800" dirty="0"/>
              <a:t> (Romans 3:21).</a:t>
            </a:r>
          </a:p>
          <a:p>
            <a:r>
              <a:rPr lang="en-US" sz="2800" dirty="0"/>
              <a:t>It is made known through faith in Jesus, and we are </a:t>
            </a:r>
            <a:r>
              <a:rPr lang="en-US" sz="3500" b="1" i="1" dirty="0">
                <a:solidFill>
                  <a:srgbClr val="FF0000"/>
                </a:solidFill>
              </a:rPr>
              <a:t>justified by His grace</a:t>
            </a:r>
            <a:r>
              <a:rPr lang="en-US" sz="2800" dirty="0"/>
              <a:t>. Romans 3:22, 24, 26</a:t>
            </a:r>
          </a:p>
          <a:p>
            <a:r>
              <a:rPr lang="en-US" sz="2800" dirty="0"/>
              <a:t>No room to glory. Romans 3:27; Ephesians 2:8-9</a:t>
            </a:r>
          </a:p>
          <a:p>
            <a:pPr lvl="1"/>
            <a:r>
              <a:rPr lang="en-US" sz="2800" dirty="0"/>
              <a:t>NOTE: Abraham. Hebrews 11:17; Romans 4:2, 4</a:t>
            </a:r>
            <a:endParaRPr lang="en-US" sz="36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All justified the same way. Romans 3:30.</a:t>
            </a:r>
          </a:p>
          <a:p>
            <a:r>
              <a:rPr lang="en-US" sz="2800" dirty="0"/>
              <a:t>Access God’s grace </a:t>
            </a:r>
            <a:r>
              <a:rPr lang="en-US" sz="2800" i="1" dirty="0">
                <a:solidFill>
                  <a:srgbClr val="FF0000"/>
                </a:solidFill>
              </a:rPr>
              <a:t>“</a:t>
            </a:r>
            <a:r>
              <a:rPr lang="en-US" sz="2800" b="1" i="1" dirty="0">
                <a:solidFill>
                  <a:srgbClr val="FF0000"/>
                </a:solidFill>
              </a:rPr>
              <a:t>by faith</a:t>
            </a:r>
            <a:r>
              <a:rPr lang="en-US" sz="2800" i="1" dirty="0">
                <a:solidFill>
                  <a:srgbClr val="FF0000"/>
                </a:solidFill>
              </a:rPr>
              <a:t>.” </a:t>
            </a:r>
            <a:r>
              <a:rPr lang="en-US" sz="2800" dirty="0"/>
              <a:t>Romans 5:1-2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244118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409462"/>
            <a:ext cx="8229600" cy="46412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</a:rPr>
              <a:t>Blood is essential to justification.</a:t>
            </a:r>
          </a:p>
          <a:p>
            <a:r>
              <a:rPr lang="en-US" sz="3200" dirty="0"/>
              <a:t>Romans 5:9, </a:t>
            </a:r>
            <a:r>
              <a:rPr lang="en-US" sz="3200" i="1" dirty="0"/>
              <a:t>“Much more then, being now </a:t>
            </a:r>
            <a:r>
              <a:rPr lang="en-US" sz="3200" b="1" i="1" dirty="0">
                <a:solidFill>
                  <a:srgbClr val="FF0000"/>
                </a:solidFill>
              </a:rPr>
              <a:t>justified by his blood</a:t>
            </a:r>
            <a:r>
              <a:rPr lang="en-US" sz="3200" i="1" dirty="0"/>
              <a:t>, shall we be saved from the wrath (of God) through him.”</a:t>
            </a:r>
          </a:p>
          <a:p>
            <a:r>
              <a:rPr lang="en-US" sz="3200" dirty="0"/>
              <a:t>Hebrews 9:22,</a:t>
            </a:r>
            <a:r>
              <a:rPr lang="en-US" sz="3600" dirty="0"/>
              <a:t> </a:t>
            </a:r>
            <a:r>
              <a:rPr lang="en-US" sz="3200" i="1" dirty="0"/>
              <a:t>“And according to the law, I may almost say, all things are </a:t>
            </a:r>
            <a:r>
              <a:rPr lang="en-US" sz="3200" b="1" i="1" dirty="0">
                <a:solidFill>
                  <a:srgbClr val="FF0000"/>
                </a:solidFill>
              </a:rPr>
              <a:t>cleansed with blood</a:t>
            </a:r>
            <a:r>
              <a:rPr lang="en-US" sz="3200" i="1" dirty="0"/>
              <a:t>, and apart from </a:t>
            </a:r>
            <a:r>
              <a:rPr lang="en-US" sz="3200" b="1" i="1" dirty="0">
                <a:solidFill>
                  <a:srgbClr val="FF0000"/>
                </a:solidFill>
              </a:rPr>
              <a:t>shedding of blood </a:t>
            </a:r>
            <a:r>
              <a:rPr lang="en-US" sz="3200" i="1" dirty="0"/>
              <a:t>there is no remission.”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396519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752600"/>
            <a:ext cx="8085667" cy="4158061"/>
          </a:xfrm>
        </p:spPr>
        <p:txBody>
          <a:bodyPr>
            <a:spAutoFit/>
          </a:bodyPr>
          <a:lstStyle/>
          <a:p>
            <a:r>
              <a:rPr lang="en-US" sz="3600" dirty="0"/>
              <a:t>Ephesians 1:7, </a:t>
            </a:r>
            <a:r>
              <a:rPr lang="en-US" sz="3600" i="1" dirty="0"/>
              <a:t>“in whom we have our </a:t>
            </a:r>
            <a:r>
              <a:rPr lang="en-US" sz="3600" b="1" i="1" dirty="0">
                <a:solidFill>
                  <a:srgbClr val="FF0000"/>
                </a:solidFill>
              </a:rPr>
              <a:t>redemption through his blood</a:t>
            </a:r>
            <a:r>
              <a:rPr lang="en-US" sz="3600" i="1" dirty="0"/>
              <a:t>, the forgiveness of our trespasses, according to the riches of his grace”</a:t>
            </a:r>
          </a:p>
          <a:p>
            <a:r>
              <a:rPr lang="en-US" sz="3600" dirty="0"/>
              <a:t>Ephesians 2:13, </a:t>
            </a:r>
            <a:r>
              <a:rPr lang="en-US" sz="3600" i="1" dirty="0"/>
              <a:t>“But now in Christ Jesus ye that once were far off are </a:t>
            </a:r>
            <a:r>
              <a:rPr lang="en-US" sz="3600" b="1" i="1" dirty="0">
                <a:solidFill>
                  <a:srgbClr val="FF0000"/>
                </a:solidFill>
              </a:rPr>
              <a:t>made nigh in the blood of Christ</a:t>
            </a:r>
            <a:r>
              <a:rPr lang="en-US" sz="36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93039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255656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3" y="990600"/>
            <a:ext cx="8085667" cy="563231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Colossians 1:20, </a:t>
            </a:r>
            <a:r>
              <a:rPr lang="en-US" sz="3000" i="1" dirty="0"/>
              <a:t>“and through him to reconcile all things unto himself, having made peace through the </a:t>
            </a:r>
            <a:r>
              <a:rPr lang="en-US" sz="3000" b="1" i="1" dirty="0">
                <a:solidFill>
                  <a:srgbClr val="FF0000"/>
                </a:solidFill>
              </a:rPr>
              <a:t>blood of his cross</a:t>
            </a:r>
            <a:r>
              <a:rPr lang="en-US" sz="3000" i="1" dirty="0"/>
              <a:t>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Hebrews 9:12, </a:t>
            </a:r>
            <a:r>
              <a:rPr lang="en-US" sz="3000" i="1" dirty="0"/>
              <a:t>“nor yet through the blood of goats and calves, but through </a:t>
            </a:r>
            <a:r>
              <a:rPr lang="en-US" sz="3000" b="1" i="1" dirty="0">
                <a:solidFill>
                  <a:srgbClr val="FF0000"/>
                </a:solidFill>
              </a:rPr>
              <a:t>his own blood</a:t>
            </a:r>
            <a:r>
              <a:rPr lang="en-US" sz="3000" i="1" dirty="0"/>
              <a:t>, entered in once for all into the holy place, having obtained eternal redemption …”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Hebrews 9:14, </a:t>
            </a:r>
            <a:r>
              <a:rPr lang="en-US" sz="3000" i="1" dirty="0"/>
              <a:t>“… how much more shall </a:t>
            </a:r>
            <a:r>
              <a:rPr lang="en-US" sz="3000" b="1" i="1" dirty="0">
                <a:solidFill>
                  <a:srgbClr val="FF0000"/>
                </a:solidFill>
              </a:rPr>
              <a:t>the blood of Christ</a:t>
            </a:r>
            <a:r>
              <a:rPr lang="en-US" sz="3000" i="1" dirty="0"/>
              <a:t>, who through the eternal Spirit offered himself without blemish unto God, cleanse your conscience from dead works to serve the living God?”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94971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265816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1" y="1066800"/>
            <a:ext cx="8229600" cy="526297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1 Peter 1:2, </a:t>
            </a:r>
            <a:r>
              <a:rPr lang="en-US" sz="2800" i="1" dirty="0"/>
              <a:t>“… according to the foreknowledge of God the Father, in sanctification of the Spirit, unto obedience and sprinkling of </a:t>
            </a:r>
            <a:r>
              <a:rPr lang="en-US" sz="2800" b="1" i="1" dirty="0">
                <a:solidFill>
                  <a:srgbClr val="FF0000"/>
                </a:solidFill>
              </a:rPr>
              <a:t>the blood of Jesus Christ</a:t>
            </a:r>
            <a:r>
              <a:rPr lang="en-US" sz="2800" i="1" dirty="0"/>
              <a:t>: Grace to you and peace be multiplied.”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1 Peter 1:18-19, </a:t>
            </a:r>
            <a:r>
              <a:rPr lang="en-US" sz="2800" i="1" dirty="0"/>
              <a:t>“… knowing that ye were redeemed, not with corruptible things, with silver or gold, from your vain manner of life handed down from your fathers; but </a:t>
            </a:r>
            <a:r>
              <a:rPr lang="en-US" sz="2800" b="1" i="1" dirty="0">
                <a:solidFill>
                  <a:srgbClr val="FF0000"/>
                </a:solidFill>
              </a:rPr>
              <a:t>with precious blood</a:t>
            </a:r>
            <a:r>
              <a:rPr lang="en-US" sz="2800" i="1" dirty="0"/>
              <a:t>, as of a lamb without spot, </a:t>
            </a:r>
            <a:r>
              <a:rPr lang="en-US" sz="2800" i="1" dirty="0">
                <a:solidFill>
                  <a:srgbClr val="FF0000"/>
                </a:solidFill>
              </a:rPr>
              <a:t>(</a:t>
            </a:r>
            <a:r>
              <a:rPr lang="en-US" sz="2800" b="1" i="1" dirty="0">
                <a:solidFill>
                  <a:srgbClr val="FF0000"/>
                </a:solidFill>
              </a:rPr>
              <a:t>even the blood</a:t>
            </a:r>
            <a:r>
              <a:rPr lang="en-US" sz="2800" i="1" dirty="0">
                <a:solidFill>
                  <a:srgbClr val="FF0000"/>
                </a:solidFill>
              </a:rPr>
              <a:t>)</a:t>
            </a:r>
            <a:r>
              <a:rPr lang="en-US" sz="2800" i="1" dirty="0"/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of Christ</a:t>
            </a:r>
            <a:r>
              <a:rPr lang="en-US" sz="2800" i="1" dirty="0"/>
              <a:t>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1 John 1:7, </a:t>
            </a:r>
            <a:r>
              <a:rPr lang="en-US" sz="2800" i="1" dirty="0"/>
              <a:t>“… but if we walk in the light, as he is in the light, we have fellowship one with another, and </a:t>
            </a:r>
            <a:r>
              <a:rPr lang="en-US" sz="2800" b="1" i="1" dirty="0">
                <a:solidFill>
                  <a:srgbClr val="FF0000"/>
                </a:solidFill>
              </a:rPr>
              <a:t>the blood of Jesus </a:t>
            </a:r>
            <a:r>
              <a:rPr lang="en-US" sz="2800" i="1" dirty="0"/>
              <a:t>his Son cleanseth us from all sin.”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71110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914400"/>
            <a:ext cx="8161867" cy="563231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Revelation 1:5, </a:t>
            </a:r>
            <a:r>
              <a:rPr lang="en-US" i="1" dirty="0"/>
              <a:t>“… and from Jesus Christ, (who is) the faithful witness, the firstborn of the dead, and the ruler of the kings of the earth. Unto him that loveth us, and </a:t>
            </a:r>
            <a:r>
              <a:rPr lang="en-US" b="1" i="1" dirty="0">
                <a:solidFill>
                  <a:srgbClr val="FF0000"/>
                </a:solidFill>
              </a:rPr>
              <a:t>loosed us from our sins by his blood</a:t>
            </a:r>
            <a:r>
              <a:rPr lang="en-US" i="1" dirty="0"/>
              <a:t>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Revelation 5:9, </a:t>
            </a:r>
            <a:r>
              <a:rPr lang="en-US" i="1" dirty="0"/>
              <a:t>“And they sing a new song, saying, Worthy art thou to take the book, and to open the seals thereof: for thou was slain, and didst </a:t>
            </a:r>
            <a:r>
              <a:rPr lang="en-US" b="1" i="1" dirty="0">
                <a:solidFill>
                  <a:srgbClr val="FF0000"/>
                </a:solidFill>
              </a:rPr>
              <a:t>purchase unto God with thy blood</a:t>
            </a:r>
            <a:r>
              <a:rPr lang="en-US" i="1" dirty="0"/>
              <a:t> (men) of every tribe, and tongue, and people, and nation”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Revelation 7:14, </a:t>
            </a:r>
            <a:r>
              <a:rPr lang="en-US" i="1" dirty="0"/>
              <a:t>“And I say unto him, My lord, thou knowest. And he said to me, These are they that come of the great tribulation, and they washed their robes, and made them white </a:t>
            </a:r>
            <a:r>
              <a:rPr lang="en-US" b="1" i="1" dirty="0">
                <a:solidFill>
                  <a:srgbClr val="FF0000"/>
                </a:solidFill>
              </a:rPr>
              <a:t>in the blood of the Lamb</a:t>
            </a:r>
            <a:r>
              <a:rPr lang="en-US" i="1" dirty="0"/>
              <a:t>.”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Revelation 12:11, </a:t>
            </a:r>
            <a:r>
              <a:rPr lang="en-US" i="1" dirty="0"/>
              <a:t>“And they overcame him because of the </a:t>
            </a:r>
            <a:r>
              <a:rPr lang="en-US" b="1" i="1" dirty="0">
                <a:solidFill>
                  <a:srgbClr val="FF0000"/>
                </a:solidFill>
              </a:rPr>
              <a:t>blood of the Lamb</a:t>
            </a:r>
            <a:r>
              <a:rPr lang="en-US" i="1" dirty="0"/>
              <a:t>, and because of the word of their testimony; and they loved not their life even unto death.”</a:t>
            </a:r>
            <a:endParaRPr lang="en-US" sz="1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76905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457200"/>
            <a:ext cx="7704667" cy="707886"/>
          </a:xfrm>
        </p:spPr>
        <p:txBody>
          <a:bodyPr>
            <a:spAutoFit/>
          </a:bodyPr>
          <a:lstStyle/>
          <a:p>
            <a:r>
              <a:rPr lang="en-US" b="1" u="sng" dirty="0"/>
              <a:t>WHEN</a:t>
            </a:r>
            <a:r>
              <a:rPr lang="en-US" b="1" dirty="0"/>
              <a:t> Are We Justified?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3" y="1306569"/>
            <a:ext cx="8085667" cy="4949047"/>
          </a:xfrm>
        </p:spPr>
        <p:txBody>
          <a:bodyPr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  <a:latin typeface="+mj-lt"/>
              </a:rPr>
              <a:t>1 Peter 1:18-19 – 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Redeemed by blood.</a:t>
            </a:r>
          </a:p>
          <a:p>
            <a:pPr lvl="0"/>
            <a:r>
              <a:rPr lang="en-US" sz="2800" b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Colossians 1:19-22 – </a:t>
            </a:r>
            <a:r>
              <a:rPr lang="en-US" sz="2800" b="1" i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Reconciled by blood.</a:t>
            </a:r>
          </a:p>
          <a:p>
            <a:pPr lvl="0"/>
            <a:r>
              <a:rPr lang="en-US" sz="2800" b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Romans 5:9 – </a:t>
            </a:r>
            <a:r>
              <a:rPr lang="en-US" sz="2800" b="1" i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Justified by blood.</a:t>
            </a:r>
          </a:p>
          <a:p>
            <a:pPr marL="0" indent="0">
              <a:buNone/>
            </a:pPr>
            <a:endParaRPr lang="en-US" sz="28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FF0000"/>
              </a:solidFill>
            </a:endParaRPr>
          </a:p>
          <a:p>
            <a:r>
              <a:rPr lang="en-US" sz="2800" b="1" dirty="0"/>
              <a:t>One is </a:t>
            </a:r>
            <a:r>
              <a:rPr lang="en-US" sz="3200" b="1" dirty="0">
                <a:solidFill>
                  <a:srgbClr val="FF0000"/>
                </a:solidFill>
              </a:rPr>
              <a:t>justified</a:t>
            </a:r>
            <a:r>
              <a:rPr lang="en-US" sz="2800" b="1" dirty="0"/>
              <a:t> when he comes in contact with the blood in baptism! Romans 6:3-4; 6:16-18</a:t>
            </a:r>
          </a:p>
          <a:p>
            <a:r>
              <a:rPr lang="en-US" sz="2800" dirty="0"/>
              <a:t>Illustration: The Corinthians. cf. Acts 18:8; </a:t>
            </a:r>
            <a:br>
              <a:rPr lang="en-US" sz="2800" dirty="0"/>
            </a:br>
            <a:r>
              <a:rPr lang="en-US" sz="2800" dirty="0"/>
              <a:t>1 Corinthians 6:9-11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2133" y="755303"/>
            <a:ext cx="7704667" cy="1384995"/>
          </a:xfrm>
          <a:noFill/>
        </p:spPr>
        <p:txBody>
          <a:bodyPr>
            <a:spAutoFit/>
          </a:bodyPr>
          <a:lstStyle/>
          <a:p>
            <a:r>
              <a:rPr lang="en-US" dirty="0"/>
              <a:t>Review:</a:t>
            </a:r>
            <a:b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Redemption</a:t>
            </a:r>
            <a:r>
              <a:rPr lang="en-US" b="1" dirty="0"/>
              <a:t>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82133" y="2331322"/>
            <a:ext cx="7704667" cy="4004173"/>
          </a:xfrm>
        </p:spPr>
        <p:txBody>
          <a:bodyPr>
            <a:spAutoFit/>
          </a:bodyPr>
          <a:lstStyle/>
          <a:p>
            <a:r>
              <a:rPr lang="en-US" sz="3300" dirty="0"/>
              <a:t>English word “redemption” means to </a:t>
            </a:r>
            <a:br>
              <a:rPr lang="en-US" sz="3300" dirty="0"/>
            </a:br>
            <a:r>
              <a:rPr lang="en-US" sz="3300" dirty="0"/>
              <a:t>re-buy, “to regain possession of by repurchase.” </a:t>
            </a:r>
            <a:r>
              <a:rPr lang="en-US" sz="2800" dirty="0"/>
              <a:t>(Webster’s Collegiate Dictionary, page 833)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3800" b="1" i="1" dirty="0">
                <a:solidFill>
                  <a:srgbClr val="FF0000"/>
                </a:solidFill>
              </a:rPr>
              <a:t>1 Peter 1:18-19 – Redeemed by blood.</a:t>
            </a:r>
            <a:endParaRPr lang="en-US" sz="3300" b="1" i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6CB35-1501-4093-B686-AD8F0716257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2417"/>
            <a:ext cx="8305800" cy="5832366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i="1" dirty="0" err="1"/>
              <a:t>katallássœ</a:t>
            </a:r>
            <a:r>
              <a:rPr lang="en-US" sz="3600" i="1" dirty="0"/>
              <a:t> </a:t>
            </a:r>
            <a:r>
              <a:rPr lang="en-US" sz="3600" dirty="0"/>
              <a:t>– </a:t>
            </a:r>
            <a:r>
              <a:rPr lang="en-US" sz="3600" dirty="0">
                <a:cs typeface="Narkisim" pitchFamily="34" charset="-79"/>
              </a:rPr>
              <a:t>“the restoration of the favour of God to sinners”</a:t>
            </a:r>
            <a:r>
              <a:rPr lang="en-US" sz="3600" b="0" dirty="0">
                <a:cs typeface="Narkisim" pitchFamily="34" charset="-79"/>
              </a:rPr>
              <a:t> </a:t>
            </a:r>
            <a:r>
              <a:rPr lang="en-US" sz="3600" b="0" i="1" dirty="0">
                <a:cs typeface="Narkisim" pitchFamily="34" charset="-79"/>
              </a:rPr>
              <a:t>(Thayer)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to reconcile (those who are at variance)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return to favour with, be reconciled to one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to receive one into favour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dirty="0">
                <a:cs typeface="Narkisim" pitchFamily="34" charset="-79"/>
              </a:rPr>
              <a:t>Produce harmony, return to favor, atonement</a:t>
            </a:r>
            <a:r>
              <a:rPr lang="en-US" sz="3600" b="1" i="1" dirty="0"/>
              <a:t> </a:t>
            </a:r>
            <a:r>
              <a:rPr lang="en-US" sz="2800" b="1" i="1" dirty="0"/>
              <a:t>(at-one-</a:t>
            </a:r>
            <a:r>
              <a:rPr lang="en-US" sz="2800" b="1" i="1" dirty="0" err="1"/>
              <a:t>ment</a:t>
            </a:r>
            <a:r>
              <a:rPr lang="en-US" sz="2800" dirty="0"/>
              <a:t>)</a:t>
            </a:r>
            <a:r>
              <a:rPr lang="en-US" sz="3600" dirty="0">
                <a:cs typeface="Narkisim" pitchFamily="34" charset="-79"/>
              </a:rPr>
              <a:t>: “the state of being at one”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b="1" i="1" kern="0" dirty="0">
                <a:solidFill>
                  <a:srgbClr val="FF0000"/>
                </a:solidFill>
                <a:cs typeface="Narkisim" pitchFamily="34" charset="-79"/>
              </a:rPr>
              <a:t>Colossians 1:19-22 – Reconciled by blood.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b="0" smtClean="0">
                <a:latin typeface="Narkisim" pitchFamily="34" charset="-79"/>
                <a:cs typeface="Narkisim" pitchFamily="34" charset="-79"/>
              </a:rPr>
              <a:pPr/>
              <a:t>3</a:t>
            </a:fld>
            <a:endParaRPr lang="en-US" sz="1400" b="0" dirty="0"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371600" y="228600"/>
            <a:ext cx="6400800" cy="76944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100" b="1" u="sng" dirty="0">
                <a:solidFill>
                  <a:schemeClr val="tx1"/>
                </a:solidFill>
                <a:ea typeface="+mj-ea"/>
                <a:cs typeface="+mj-cs"/>
              </a:rPr>
              <a:t>WHAT</a:t>
            </a:r>
            <a:r>
              <a:rPr lang="en-US" sz="4100" b="1" dirty="0">
                <a:solidFill>
                  <a:schemeClr val="tx1"/>
                </a:solidFill>
                <a:ea typeface="+mj-ea"/>
                <a:cs typeface="+mj-cs"/>
              </a:rPr>
              <a:t> Is </a:t>
            </a:r>
            <a:r>
              <a:rPr lang="en-US" sz="4400" b="1" i="1" dirty="0">
                <a:solidFill>
                  <a:schemeClr val="tx1"/>
                </a:solidFill>
                <a:ea typeface="+mj-ea"/>
                <a:cs typeface="+mj-cs"/>
              </a:rPr>
              <a:t>Reconciliation</a:t>
            </a:r>
            <a:r>
              <a:rPr lang="en-US" sz="4100" b="1" dirty="0">
                <a:solidFill>
                  <a:schemeClr val="tx1"/>
                </a:solidFill>
                <a:ea typeface="+mj-ea"/>
                <a:cs typeface="+mj-cs"/>
              </a:rPr>
              <a:t>?</a:t>
            </a:r>
            <a:endParaRPr lang="en-US" sz="6000" b="1" kern="0" cap="small" dirty="0">
              <a:solidFill>
                <a:schemeClr val="tx1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720180"/>
            <a:ext cx="7704667" cy="769441"/>
          </a:xfrm>
        </p:spPr>
        <p:txBody>
          <a:bodyPr>
            <a:spAutoFit/>
          </a:bodyPr>
          <a:lstStyle/>
          <a:p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Justification?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2" y="1817248"/>
            <a:ext cx="7933267" cy="4595104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 err="1"/>
              <a:t>dikaioo</a:t>
            </a:r>
            <a:endParaRPr lang="en-US" sz="3200" i="1" dirty="0"/>
          </a:p>
          <a:p>
            <a:r>
              <a:rPr lang="en-US" sz="2800" dirty="0"/>
              <a:t>“To deem right, to do justice, to be treated rightly, to show to be righteous, to declare, pronounce righteous” </a:t>
            </a:r>
            <a:r>
              <a:rPr lang="en-US" dirty="0"/>
              <a:t>(G. Abbott-Smith, A Manual Greek Lexicon of the New Testament).</a:t>
            </a:r>
            <a:endParaRPr lang="en-US" sz="2800" dirty="0"/>
          </a:p>
          <a:p>
            <a:r>
              <a:rPr lang="en-US" sz="2800" dirty="0"/>
              <a:t>“To judge, to declare, pronounce righteous and therefore acceptable” </a:t>
            </a:r>
            <a:r>
              <a:rPr lang="en-US" dirty="0"/>
              <a:t>(Thayer).</a:t>
            </a:r>
            <a:endParaRPr lang="en-US" sz="2800" dirty="0"/>
          </a:p>
          <a:p>
            <a:r>
              <a:rPr lang="en-US" sz="3200" dirty="0"/>
              <a:t>“Be acquitted, be pronounced and treated as righteous” </a:t>
            </a:r>
            <a:r>
              <a:rPr lang="en-US" dirty="0"/>
              <a:t>(Arndt and Gingrich).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643980"/>
            <a:ext cx="7704667" cy="769441"/>
          </a:xfrm>
        </p:spPr>
        <p:txBody>
          <a:bodyPr>
            <a:spAutoFit/>
          </a:bodyPr>
          <a:lstStyle/>
          <a:p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Justification?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2" y="2206049"/>
            <a:ext cx="7933267" cy="392722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Our English word:</a:t>
            </a:r>
          </a:p>
          <a:p>
            <a:r>
              <a:rPr lang="en-US" sz="2800" dirty="0"/>
              <a:t>“1. to prove or show to be just, or conformable to law, right, justice, propriety, or duty; to defend or maintain; to vindicate as right. 2. to declare free from guilt or blame; to absolve; to clear.” </a:t>
            </a:r>
            <a:r>
              <a:rPr lang="en-US" sz="2000" dirty="0"/>
              <a:t>(Webster)</a:t>
            </a:r>
            <a:endParaRPr lang="en-US" sz="2800" dirty="0"/>
          </a:p>
          <a:p>
            <a:r>
              <a:rPr lang="en-US" sz="2800" dirty="0"/>
              <a:t>In the </a:t>
            </a:r>
            <a:r>
              <a:rPr lang="en-US" sz="2800" b="1" dirty="0"/>
              <a:t>printing industry </a:t>
            </a:r>
            <a:r>
              <a:rPr lang="en-US" sz="2800" dirty="0"/>
              <a:t>it means, “adjustment, as of type, by spacing it so as to make it exactly fill a line, or the cut so as to hold it in place.” </a:t>
            </a:r>
            <a:r>
              <a:rPr lang="en-US" sz="2000" dirty="0"/>
              <a:t>(Webster)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529680"/>
            <a:ext cx="7704667" cy="769441"/>
          </a:xfrm>
        </p:spPr>
        <p:txBody>
          <a:bodyPr>
            <a:spAutoFit/>
          </a:bodyPr>
          <a:lstStyle/>
          <a:p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Justification?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2" y="1447800"/>
            <a:ext cx="8081433" cy="4933658"/>
          </a:xfrm>
        </p:spPr>
        <p:txBody>
          <a:bodyPr>
            <a:spAutoFit/>
          </a:bodyPr>
          <a:lstStyle/>
          <a:p>
            <a:r>
              <a:rPr lang="en-US" sz="2800" u="sng" dirty="0"/>
              <a:t>Illustration</a:t>
            </a:r>
            <a:r>
              <a:rPr lang="en-US" sz="2800" dirty="0"/>
              <a:t>: If one is seeking to justify an opinion, or to justify a course of conduct or justify a statement or to justify a friend, </a:t>
            </a:r>
            <a:r>
              <a:rPr lang="en-US" sz="2800" u="sng" dirty="0"/>
              <a:t>it does </a:t>
            </a:r>
            <a:r>
              <a:rPr lang="en-US" sz="3600" b="1" u="sng" dirty="0"/>
              <a:t>not </a:t>
            </a:r>
            <a:r>
              <a:rPr lang="en-US" sz="2800" b="1" u="sng" dirty="0"/>
              <a:t>mean that he is trying to </a:t>
            </a:r>
            <a:r>
              <a:rPr lang="en-US" sz="3600" b="1" u="sng" dirty="0"/>
              <a:t>improve</a:t>
            </a:r>
            <a:r>
              <a:rPr lang="en-US" sz="2800" b="1" u="sng" dirty="0"/>
              <a:t> </a:t>
            </a:r>
            <a:r>
              <a:rPr lang="en-US" sz="2800" u="sng" dirty="0"/>
              <a:t>the status of the thing spoken of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but rather that he is trying to </a:t>
            </a:r>
            <a:r>
              <a:rPr lang="en-US" sz="3600" b="1" dirty="0">
                <a:solidFill>
                  <a:srgbClr val="FF0000"/>
                </a:solidFill>
              </a:rPr>
              <a:t>vindicate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(show to be right), </a:t>
            </a:r>
            <a:r>
              <a:rPr lang="en-US" sz="2800" b="1" dirty="0">
                <a:solidFill>
                  <a:srgbClr val="FF0000"/>
                </a:solidFill>
              </a:rPr>
              <a:t>so as to acquit or to make free.</a:t>
            </a:r>
          </a:p>
          <a:p>
            <a:r>
              <a:rPr lang="en-US" sz="2800" dirty="0"/>
              <a:t>Deuteronomy 25:1, </a:t>
            </a:r>
            <a:r>
              <a:rPr lang="en-US" sz="2800" i="1" dirty="0"/>
              <a:t>“If there be a controversy between men, and they come unto judgment, and (the judges) judge them; then they shall </a:t>
            </a:r>
            <a:r>
              <a:rPr lang="en-US" sz="2800" b="1" i="1" dirty="0">
                <a:solidFill>
                  <a:srgbClr val="FF0000"/>
                </a:solidFill>
              </a:rPr>
              <a:t>justify</a:t>
            </a:r>
            <a:r>
              <a:rPr lang="en-US" sz="2800" i="1" dirty="0"/>
              <a:t> the righteous, and condemn the wicked”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643980"/>
            <a:ext cx="7704667" cy="769441"/>
          </a:xfrm>
        </p:spPr>
        <p:txBody>
          <a:bodyPr>
            <a:spAutoFit/>
          </a:bodyPr>
          <a:lstStyle/>
          <a:p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Justification?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2" y="1787423"/>
            <a:ext cx="7933267" cy="4459682"/>
          </a:xfrm>
        </p:spPr>
        <p:txBody>
          <a:bodyPr>
            <a:spAutoFit/>
          </a:bodyPr>
          <a:lstStyle/>
          <a:p>
            <a:r>
              <a:rPr lang="en-US" sz="2800" dirty="0"/>
              <a:t>Deuteronomy 25:1 </a:t>
            </a:r>
            <a:r>
              <a:rPr lang="en-US" sz="2800" i="1" dirty="0"/>
              <a:t>– </a:t>
            </a:r>
            <a:r>
              <a:rPr lang="en-US" sz="2800" dirty="0"/>
              <a:t>Here we see that the righteous one is not improved, but rather he is </a:t>
            </a:r>
            <a:r>
              <a:rPr lang="en-US" sz="2800" b="1" dirty="0">
                <a:solidFill>
                  <a:srgbClr val="FF0000"/>
                </a:solidFill>
              </a:rPr>
              <a:t>vindicated or he is made righteous in view of the law.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dirty="0">
                <a:highlight>
                  <a:srgbClr val="FFFF00"/>
                </a:highlight>
              </a:rPr>
              <a:t>“Justification,” therefore, is a legal term.</a:t>
            </a:r>
          </a:p>
          <a:p>
            <a:r>
              <a:rPr lang="en-US" sz="2800" dirty="0"/>
              <a:t>Therefore the best definition for the word is </a:t>
            </a:r>
            <a:r>
              <a:rPr lang="en-US" sz="2800" dirty="0">
                <a:solidFill>
                  <a:srgbClr val="FF0000"/>
                </a:solidFill>
              </a:rPr>
              <a:t>to vindicate (show to be right), acquit, or to make righteous.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584544"/>
            <a:ext cx="7704667" cy="769441"/>
          </a:xfrm>
        </p:spPr>
        <p:txBody>
          <a:bodyPr>
            <a:spAutoFit/>
          </a:bodyPr>
          <a:lstStyle/>
          <a:p>
            <a:r>
              <a:rPr lang="en-US" b="1" u="sng" dirty="0"/>
              <a:t>WHAT</a:t>
            </a:r>
            <a:r>
              <a:rPr lang="en-US" b="1" dirty="0"/>
              <a:t> Is </a:t>
            </a:r>
            <a:r>
              <a:rPr lang="en-US" sz="4400" b="1" i="1" dirty="0"/>
              <a:t>Justification?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2" y="2079066"/>
            <a:ext cx="7933267" cy="4028795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2800" dirty="0"/>
              <a:t>NOTE: Difference between justification as the term is used in the court and as it is used in the Scripture.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dirty="0">
                <a:highlight>
                  <a:srgbClr val="FFFF00"/>
                </a:highlight>
              </a:rPr>
              <a:t>The 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just </a:t>
            </a:r>
            <a:r>
              <a:rPr lang="en-US" sz="2800" dirty="0">
                <a:highlight>
                  <a:srgbClr val="FFFF00"/>
                </a:highlight>
              </a:rPr>
              <a:t>(righteous) man is 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vindicated</a:t>
            </a:r>
            <a:r>
              <a:rPr lang="en-US" sz="2800" dirty="0">
                <a:highlight>
                  <a:srgbClr val="FFFF00"/>
                </a:highlight>
              </a:rPr>
              <a:t> in the court of law because of his conformance to law.</a:t>
            </a:r>
          </a:p>
          <a:p>
            <a:r>
              <a:rPr lang="en-US" sz="2800" dirty="0">
                <a:highlight>
                  <a:srgbClr val="FFFF00"/>
                </a:highlight>
              </a:rPr>
              <a:t> In God’s plan the 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sinner</a:t>
            </a:r>
            <a:r>
              <a:rPr lang="en-US" sz="2800" dirty="0">
                <a:highlight>
                  <a:srgbClr val="FFFF00"/>
                </a:highlight>
              </a:rPr>
              <a:t> (guilty) is made 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righteous</a:t>
            </a:r>
            <a:r>
              <a:rPr lang="en-US" sz="2800" dirty="0">
                <a:highlight>
                  <a:srgbClr val="FFFF00"/>
                </a:highlight>
              </a:rPr>
              <a:t> or </a:t>
            </a:r>
            <a:r>
              <a:rPr 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vindicated</a:t>
            </a:r>
            <a:r>
              <a:rPr lang="en-US" sz="2800" dirty="0">
                <a:highlight>
                  <a:srgbClr val="FFFF00"/>
                </a:highlight>
              </a:rPr>
              <a:t> before the throne of God.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643980"/>
            <a:ext cx="7704667" cy="769441"/>
          </a:xfrm>
        </p:spPr>
        <p:txBody>
          <a:bodyPr>
            <a:spAutoFit/>
          </a:bodyPr>
          <a:lstStyle/>
          <a:p>
            <a:r>
              <a:rPr lang="en-US" b="1" dirty="0"/>
              <a:t>Man’s </a:t>
            </a:r>
            <a:r>
              <a:rPr lang="en-US" b="1" u="sng" dirty="0"/>
              <a:t>NEED</a:t>
            </a:r>
            <a:r>
              <a:rPr lang="en-US" b="1" dirty="0"/>
              <a:t> For </a:t>
            </a:r>
            <a:r>
              <a:rPr lang="en-US" sz="4400" b="1" i="1" dirty="0"/>
              <a:t>Justification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447800"/>
            <a:ext cx="7848600" cy="4876800"/>
          </a:xfrm>
        </p:spPr>
        <p:txBody>
          <a:bodyPr>
            <a:spAutoFit/>
          </a:bodyPr>
          <a:lstStyle/>
          <a:p>
            <a:r>
              <a:rPr lang="en-US" sz="2800" dirty="0"/>
              <a:t>Isaiah 59:1-2</a:t>
            </a:r>
          </a:p>
          <a:p>
            <a:r>
              <a:rPr lang="en-US" sz="2800" dirty="0"/>
              <a:t>After showing that all, both Jew and Gentile, are under the guilt of sin, Paul says that </a:t>
            </a:r>
            <a:r>
              <a:rPr lang="en-US" sz="2800" i="1" dirty="0"/>
              <a:t>“no flesh shall be </a:t>
            </a:r>
            <a:r>
              <a:rPr lang="en-US" sz="3600" b="1" i="1" dirty="0">
                <a:solidFill>
                  <a:srgbClr val="FF0000"/>
                </a:solidFill>
              </a:rPr>
              <a:t>justified</a:t>
            </a:r>
            <a:r>
              <a:rPr lang="en-US" sz="2800" b="1" i="1" dirty="0"/>
              <a:t> </a:t>
            </a:r>
            <a:r>
              <a:rPr lang="en-US" sz="2800" i="1" dirty="0"/>
              <a:t>by the works of law.”</a:t>
            </a:r>
            <a:r>
              <a:rPr lang="en-US" sz="2800" dirty="0"/>
              <a:t> (Romans 3:20)</a:t>
            </a:r>
          </a:p>
          <a:p>
            <a:r>
              <a:rPr lang="en-US" sz="2800" i="1" dirty="0"/>
              <a:t>“Now that no man is </a:t>
            </a:r>
            <a:r>
              <a:rPr lang="en-US" sz="3600" b="1" i="1" dirty="0">
                <a:solidFill>
                  <a:srgbClr val="FF0000"/>
                </a:solidFill>
              </a:rPr>
              <a:t>justified</a:t>
            </a:r>
            <a:r>
              <a:rPr lang="en-US" sz="2800" i="1" dirty="0"/>
              <a:t> by the law before God, is evident.”</a:t>
            </a:r>
            <a:r>
              <a:rPr lang="en-US" sz="2800" dirty="0"/>
              <a:t> (Galatians 3:11)</a:t>
            </a:r>
          </a:p>
          <a:p>
            <a:r>
              <a:rPr lang="en-US" sz="2800" i="1" dirty="0"/>
              <a:t>“Ye are severed from Christ, ye who would be </a:t>
            </a:r>
            <a:r>
              <a:rPr lang="en-US" sz="3600" b="1" i="1" dirty="0">
                <a:solidFill>
                  <a:srgbClr val="FF0000"/>
                </a:solidFill>
              </a:rPr>
              <a:t>justified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/>
              <a:t>by the law; ye are fallen away from grace.”</a:t>
            </a:r>
            <a:r>
              <a:rPr lang="en-US" sz="2800" dirty="0"/>
              <a:t> (Galatians 5:4)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A7F2-EF61-41EB-9D17-040CBD1B6C7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9722</TotalTime>
  <Words>1597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Narkisim</vt:lpstr>
      <vt:lpstr>Wingdings</vt:lpstr>
      <vt:lpstr>Parallax</vt:lpstr>
      <vt:lpstr>Justification</vt:lpstr>
      <vt:lpstr>Review: WHAT Is Redemption?</vt:lpstr>
      <vt:lpstr>PowerPoint Presentation</vt:lpstr>
      <vt:lpstr>WHAT Is Justification?</vt:lpstr>
      <vt:lpstr>WHAT Is Justification?</vt:lpstr>
      <vt:lpstr>WHAT Is Justification?</vt:lpstr>
      <vt:lpstr>WHAT Is Justification?</vt:lpstr>
      <vt:lpstr>WHAT Is Justification?</vt:lpstr>
      <vt:lpstr>Man’s NEED For Justification</vt:lpstr>
      <vt:lpstr>Can one be justified by works of law?</vt:lpstr>
      <vt:lpstr>Can one be justified by works of law?</vt:lpstr>
      <vt:lpstr>What is “obedience of faith?”</vt:lpstr>
      <vt:lpstr>By What MEANS Is One Justified?</vt:lpstr>
      <vt:lpstr>WHEN Are We Justified?</vt:lpstr>
      <vt:lpstr>WHEN Are We Justified?</vt:lpstr>
      <vt:lpstr>WHEN Are We Justified?</vt:lpstr>
      <vt:lpstr>WHEN Are We Justified?</vt:lpstr>
      <vt:lpstr>WHEN Are We Justified?</vt:lpstr>
      <vt:lpstr>WHEN Are We Justified?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Justification (3)</dc:title>
  <dc:creator>Micky Galloway</dc:creator>
  <cp:lastModifiedBy>Richard Lidh</cp:lastModifiedBy>
  <cp:revision>43</cp:revision>
  <cp:lastPrinted>2021-06-13T20:53:45Z</cp:lastPrinted>
  <dcterms:created xsi:type="dcterms:W3CDTF">2015-10-23T18:58:30Z</dcterms:created>
  <dcterms:modified xsi:type="dcterms:W3CDTF">2021-06-13T20:53:48Z</dcterms:modified>
</cp:coreProperties>
</file>